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28800425" cy="43200638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" d="100"/>
          <a:sy n="11" d="100"/>
        </p:scale>
        <p:origin x="2358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440000" y="1723680"/>
            <a:ext cx="25919640" cy="7214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440000" y="10108800"/>
            <a:ext cx="25919640" cy="11951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1440000" y="23196240"/>
            <a:ext cx="25919640" cy="11951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440000" y="1723680"/>
            <a:ext cx="25919640" cy="7214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1440000" y="10108800"/>
            <a:ext cx="12648600" cy="11951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14721480" y="10108800"/>
            <a:ext cx="12648600" cy="11951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14721480" y="23196240"/>
            <a:ext cx="12648600" cy="11951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1440000" y="23196240"/>
            <a:ext cx="12648600" cy="11951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440000" y="1723680"/>
            <a:ext cx="25919640" cy="7214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440000" y="10108800"/>
            <a:ext cx="25919640" cy="25056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1440000" y="10108800"/>
            <a:ext cx="25919640" cy="25056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5" name="Imagem 34"/>
          <p:cNvPicPr/>
          <p:nvPr/>
        </p:nvPicPr>
        <p:blipFill>
          <a:blip r:embed="rId2"/>
          <a:stretch>
            <a:fillRect/>
          </a:stretch>
        </p:blipFill>
        <p:spPr>
          <a:xfrm>
            <a:off x="1439640" y="12296520"/>
            <a:ext cx="25919640" cy="20680560"/>
          </a:xfrm>
          <a:prstGeom prst="rect">
            <a:avLst/>
          </a:prstGeom>
          <a:ln>
            <a:noFill/>
          </a:ln>
        </p:spPr>
      </p:pic>
      <p:pic>
        <p:nvPicPr>
          <p:cNvPr id="36" name="Imagem 35"/>
          <p:cNvPicPr/>
          <p:nvPr/>
        </p:nvPicPr>
        <p:blipFill>
          <a:blip r:embed="rId2"/>
          <a:stretch>
            <a:fillRect/>
          </a:stretch>
        </p:blipFill>
        <p:spPr>
          <a:xfrm>
            <a:off x="1439640" y="12296520"/>
            <a:ext cx="25919640" cy="20680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440000" y="1723680"/>
            <a:ext cx="25919640" cy="7214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1440000" y="10108800"/>
            <a:ext cx="25919640" cy="25056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440000" y="1723680"/>
            <a:ext cx="25919640" cy="7214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1440000" y="10108800"/>
            <a:ext cx="25919640" cy="25056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440000" y="1723680"/>
            <a:ext cx="25919640" cy="7214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440000" y="10108800"/>
            <a:ext cx="12648600" cy="25056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14721480" y="10108800"/>
            <a:ext cx="12648600" cy="25056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440000" y="1723680"/>
            <a:ext cx="25919640" cy="7214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1440000" y="1723680"/>
            <a:ext cx="25919640" cy="33441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440000" y="1723680"/>
            <a:ext cx="25919640" cy="7214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1440000" y="10108800"/>
            <a:ext cx="12648600" cy="11951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1440000" y="23196240"/>
            <a:ext cx="12648600" cy="11951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14721480" y="10108800"/>
            <a:ext cx="12648600" cy="25056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440000" y="1723680"/>
            <a:ext cx="25919640" cy="7214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440000" y="10108800"/>
            <a:ext cx="12648600" cy="25056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14721480" y="10108800"/>
            <a:ext cx="12648600" cy="11951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14721480" y="23196240"/>
            <a:ext cx="12648600" cy="11951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440000" y="1723680"/>
            <a:ext cx="25919640" cy="7214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1440000" y="10108800"/>
            <a:ext cx="12648600" cy="11951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14721480" y="10108800"/>
            <a:ext cx="12648600" cy="11951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1440000" y="23196240"/>
            <a:ext cx="25919640" cy="11951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/>
          <p:cNvSpPr/>
          <p:nvPr/>
        </p:nvSpPr>
        <p:spPr>
          <a:xfrm>
            <a:off x="1260000" y="38514600"/>
            <a:ext cx="6867720" cy="1428480"/>
          </a:xfrm>
          <a:prstGeom prst="rect">
            <a:avLst/>
          </a:prstGeom>
          <a:noFill/>
          <a:ln>
            <a:noFill/>
          </a:ln>
        </p:spPr>
      </p:sp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1440000" y="1723680"/>
            <a:ext cx="25919640" cy="7214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>
                <a:latin typeface="Arial"/>
              </a:rPr>
              <a:t>Clique para editar o formato do texto do título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1440000" y="10108800"/>
            <a:ext cx="25919640" cy="2505600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t-BR" sz="3200">
                <a:latin typeface="Arial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 sz="2800">
                <a:latin typeface="Arial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 sz="2400">
                <a:latin typeface="Arial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 sz="2000">
                <a:latin typeface="Arial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hyperlink" Target="http://basenacionalcomum.mec.gov.br/download-da-bncc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stomShape 1"/>
          <p:cNvSpPr/>
          <p:nvPr/>
        </p:nvSpPr>
        <p:spPr>
          <a:xfrm>
            <a:off x="4444479" y="6023026"/>
            <a:ext cx="18147960" cy="2122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5000" b="1" dirty="0" smtClean="0">
                <a:solidFill>
                  <a:srgbClr val="2070AC"/>
                </a:solidFill>
                <a:latin typeface="Arial"/>
                <a:ea typeface="Arial"/>
              </a:rPr>
              <a:t>PRÁTICAS DE LETRAMENTO LITERÁRIO POR MEIO DA OBRA </a:t>
            </a:r>
            <a:r>
              <a:rPr lang="pt-BR" sz="5000" b="1" i="1" dirty="0" smtClean="0">
                <a:solidFill>
                  <a:srgbClr val="2070AC"/>
                </a:solidFill>
                <a:latin typeface="Arial"/>
                <a:ea typeface="Arial"/>
              </a:rPr>
              <a:t>O GRALHA, MENINO DE RUA </a:t>
            </a:r>
            <a:r>
              <a:rPr lang="pt-BR" sz="5000" b="1" dirty="0" smtClean="0">
                <a:solidFill>
                  <a:srgbClr val="2070AC"/>
                </a:solidFill>
                <a:latin typeface="Arial"/>
                <a:ea typeface="Arial"/>
              </a:rPr>
              <a:t>EM UMA TURMA DE 7º ANO</a:t>
            </a:r>
            <a:endParaRPr sz="5000" dirty="0" smtClean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38" name="CustomShape 2"/>
          <p:cNvSpPr/>
          <p:nvPr/>
        </p:nvSpPr>
        <p:spPr>
          <a:xfrm>
            <a:off x="4567735" y="8485531"/>
            <a:ext cx="8917560" cy="172921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3600" b="1" dirty="0" smtClean="0">
                <a:solidFill>
                  <a:srgbClr val="000000"/>
                </a:solidFill>
                <a:latin typeface="Arial"/>
                <a:ea typeface="Arial"/>
              </a:rPr>
              <a:t>Autora </a:t>
            </a:r>
            <a:r>
              <a:rPr lang="pt-BR" sz="3600" b="1" dirty="0" err="1" smtClean="0">
                <a:solidFill>
                  <a:srgbClr val="000000"/>
                </a:solidFill>
                <a:latin typeface="Arial"/>
                <a:ea typeface="Arial"/>
              </a:rPr>
              <a:t>Daniely</a:t>
            </a:r>
            <a:r>
              <a:rPr lang="pt-BR" sz="3600" b="1" dirty="0" smtClean="0">
                <a:solidFill>
                  <a:srgbClr val="000000"/>
                </a:solidFill>
                <a:latin typeface="Arial"/>
                <a:ea typeface="Arial"/>
              </a:rPr>
              <a:t> Moreira Coelho da Silva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sz="3600" dirty="0" smtClean="0">
                <a:solidFill>
                  <a:srgbClr val="000000"/>
                </a:solidFill>
                <a:latin typeface="Arial"/>
                <a:ea typeface="Arial"/>
              </a:rPr>
              <a:t>danielycoelho@bol.com.br</a:t>
            </a:r>
            <a:endParaRPr dirty="0"/>
          </a:p>
        </p:txBody>
      </p:sp>
      <p:sp>
        <p:nvSpPr>
          <p:cNvPr id="39" name="CustomShape 3"/>
          <p:cNvSpPr/>
          <p:nvPr/>
        </p:nvSpPr>
        <p:spPr>
          <a:xfrm>
            <a:off x="672512" y="30766319"/>
            <a:ext cx="7848234" cy="1096357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31000"/>
              </a:lnSpc>
            </a:pPr>
            <a:r>
              <a:rPr lang="pt-BR" sz="3000" b="1" dirty="0">
                <a:solidFill>
                  <a:srgbClr val="2070AC"/>
                </a:solidFill>
                <a:latin typeface="Arial"/>
                <a:ea typeface="Arial"/>
              </a:rPr>
              <a:t>Revisão de Literatura</a:t>
            </a:r>
            <a:endParaRPr dirty="0"/>
          </a:p>
          <a:p>
            <a:pPr algn="just"/>
            <a:r>
              <a:rPr lang="pt-BR" sz="3000" dirty="0" smtClean="0"/>
              <a:t>Segundo Soares </a:t>
            </a:r>
            <a:r>
              <a:rPr lang="pt-BR" sz="3000" dirty="0"/>
              <a:t>(2009), o termo letramento </a:t>
            </a:r>
            <a:r>
              <a:rPr lang="pt-BR" sz="3000" dirty="0" smtClean="0"/>
              <a:t>significa, </a:t>
            </a:r>
            <a:r>
              <a:rPr lang="pt-BR" sz="3000" dirty="0"/>
              <a:t>não somente ler e escrever, mas fazer uso dessas habilidades em diversas </a:t>
            </a:r>
            <a:r>
              <a:rPr lang="pt-BR" sz="3000" dirty="0" smtClean="0"/>
              <a:t>situações das práticas sociais. </a:t>
            </a:r>
            <a:r>
              <a:rPr lang="pt-BR" sz="3000" dirty="0"/>
              <a:t>	</a:t>
            </a:r>
            <a:endParaRPr lang="pt-BR" sz="3000" dirty="0" smtClean="0"/>
          </a:p>
          <a:p>
            <a:pPr algn="just"/>
            <a:r>
              <a:rPr lang="pt-BR" sz="3000" dirty="0" smtClean="0"/>
              <a:t>Para </a:t>
            </a:r>
            <a:r>
              <a:rPr lang="pt-BR" sz="3000" dirty="0" err="1"/>
              <a:t>Cosson</a:t>
            </a:r>
            <a:r>
              <a:rPr lang="pt-BR" sz="3000" dirty="0"/>
              <a:t> (2018, p. 120</a:t>
            </a:r>
            <a:r>
              <a:rPr lang="pt-BR" sz="3000" dirty="0" smtClean="0"/>
              <a:t>), </a:t>
            </a:r>
            <a:r>
              <a:rPr lang="pt-BR" sz="3000" dirty="0"/>
              <a:t>ser um leitor letrado “é mais do que fruir um livro de ficção ou se deliciar com as palavras exatas da poesia. É também posicionar-se diante da obra literária</a:t>
            </a:r>
            <a:r>
              <a:rPr lang="pt-BR" sz="3000" dirty="0" smtClean="0"/>
              <a:t>”.</a:t>
            </a:r>
          </a:p>
          <a:p>
            <a:pPr algn="just"/>
            <a:r>
              <a:rPr lang="pt-BR" sz="3000" dirty="0" smtClean="0"/>
              <a:t>De acordo com Cândido(1989), </a:t>
            </a:r>
            <a:r>
              <a:rPr lang="pt-BR" sz="3000" dirty="0"/>
              <a:t>as produções literárias contribuem para o fortalecimento da visão e percepção de mundo, atribuindo um caráter humanizador à literatura. </a:t>
            </a:r>
            <a:endParaRPr lang="pt-BR" sz="3000" dirty="0" smtClean="0"/>
          </a:p>
          <a:p>
            <a:pPr algn="just"/>
            <a:r>
              <a:rPr lang="pt-BR" sz="3000" dirty="0" smtClean="0"/>
              <a:t>A Base </a:t>
            </a:r>
            <a:r>
              <a:rPr lang="pt-BR" sz="3000" dirty="0"/>
              <a:t>Nacional Comum </a:t>
            </a:r>
            <a:r>
              <a:rPr lang="pt-BR" sz="3000" dirty="0" smtClean="0"/>
              <a:t>Curricular – BNCC (2015) </a:t>
            </a:r>
            <a:r>
              <a:rPr lang="pt-BR" sz="3000" dirty="0"/>
              <a:t>reconhece o potencial transformador e humanizador da experiência com a literatura</a:t>
            </a:r>
            <a:r>
              <a:rPr lang="pt-BR" sz="3000" dirty="0" smtClean="0"/>
              <a:t>.</a:t>
            </a:r>
          </a:p>
          <a:p>
            <a:pPr algn="just"/>
            <a:r>
              <a:rPr lang="pt-BR" sz="3000" dirty="0" smtClean="0"/>
              <a:t>Nesta </a:t>
            </a:r>
            <a:r>
              <a:rPr lang="pt-BR" sz="3000" dirty="0"/>
              <a:t>perspectiva, os Parâmetros Curriculares </a:t>
            </a:r>
            <a:r>
              <a:rPr lang="pt-BR" sz="3000" dirty="0" smtClean="0"/>
              <a:t>Nacionais – PCN (1997) reforçam </a:t>
            </a:r>
            <a:r>
              <a:rPr lang="pt-BR" sz="3000" dirty="0"/>
              <a:t>que a atividade com o texto literário </a:t>
            </a:r>
            <a:r>
              <a:rPr lang="pt-BR" sz="3000" dirty="0" smtClean="0"/>
              <a:t>na escola deve </a:t>
            </a:r>
            <a:r>
              <a:rPr lang="pt-BR" sz="3000" dirty="0"/>
              <a:t>ser </a:t>
            </a:r>
            <a:r>
              <a:rPr lang="pt-BR" sz="3000" dirty="0" smtClean="0"/>
              <a:t> contínua.</a:t>
            </a:r>
            <a:endParaRPr lang="pt-BR" sz="3000" dirty="0"/>
          </a:p>
          <a:p>
            <a:r>
              <a:rPr lang="pt-BR" sz="3200" dirty="0"/>
              <a:t> </a:t>
            </a:r>
          </a:p>
          <a:p>
            <a:r>
              <a:rPr lang="pt-BR" sz="3200" dirty="0"/>
              <a:t> </a:t>
            </a:r>
          </a:p>
          <a:p>
            <a:pPr algn="just">
              <a:lnSpc>
                <a:spcPct val="140000"/>
              </a:lnSpc>
            </a:pPr>
            <a:endParaRPr lang="pt-BR" sz="3200" dirty="0" smtClean="0"/>
          </a:p>
          <a:p>
            <a:pPr algn="just">
              <a:lnSpc>
                <a:spcPct val="140000"/>
              </a:lnSpc>
            </a:pPr>
            <a:r>
              <a:rPr lang="pt-BR" sz="3200" dirty="0" smtClean="0"/>
              <a:t> </a:t>
            </a:r>
            <a:endParaRPr dirty="0"/>
          </a:p>
          <a:p>
            <a:pPr algn="just">
              <a:lnSpc>
                <a:spcPct val="140000"/>
              </a:lnSpc>
            </a:pPr>
            <a:endParaRPr dirty="0"/>
          </a:p>
        </p:txBody>
      </p:sp>
      <p:sp>
        <p:nvSpPr>
          <p:cNvPr id="40" name="CustomShape 4"/>
          <p:cNvSpPr/>
          <p:nvPr/>
        </p:nvSpPr>
        <p:spPr>
          <a:xfrm>
            <a:off x="8860821" y="11648440"/>
            <a:ext cx="9928963" cy="2345947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31000"/>
              </a:lnSpc>
            </a:pPr>
            <a:r>
              <a:rPr lang="pt-BR" sz="3100" b="1" dirty="0">
                <a:solidFill>
                  <a:srgbClr val="2070AC"/>
                </a:solidFill>
                <a:latin typeface="Arial"/>
                <a:ea typeface="Arial"/>
              </a:rPr>
              <a:t>Metodologia</a:t>
            </a:r>
            <a:endParaRPr sz="3100" dirty="0"/>
          </a:p>
          <a:p>
            <a:pPr algn="just"/>
            <a:r>
              <a:rPr lang="pt-BR" sz="3200" dirty="0"/>
              <a:t>O trabalho foi desenvolvido numa turma de 7º </a:t>
            </a:r>
            <a:r>
              <a:rPr lang="pt-BR" sz="3200" dirty="0" smtClean="0"/>
              <a:t>ano da </a:t>
            </a:r>
            <a:r>
              <a:rPr lang="pt-BR" sz="3200" dirty="0"/>
              <a:t>Rede Pública de Ensino de </a:t>
            </a:r>
            <a:r>
              <a:rPr lang="pt-BR" sz="3200" dirty="0" smtClean="0"/>
              <a:t>Fortaleza. </a:t>
            </a:r>
            <a:r>
              <a:rPr lang="pt-BR" sz="3100" dirty="0" smtClean="0"/>
              <a:t>O procedimento metodológico seguiu a proposta da sequência básica e do círculo de leitura de </a:t>
            </a:r>
            <a:r>
              <a:rPr lang="pt-BR" sz="3100" dirty="0" err="1" smtClean="0"/>
              <a:t>Rildo</a:t>
            </a:r>
            <a:r>
              <a:rPr lang="pt-BR" sz="3100" dirty="0" smtClean="0"/>
              <a:t> </a:t>
            </a:r>
            <a:r>
              <a:rPr lang="pt-BR" sz="3100" dirty="0" err="1" smtClean="0"/>
              <a:t>Cosson</a:t>
            </a:r>
            <a:r>
              <a:rPr lang="pt-BR" sz="3100" dirty="0" smtClean="0"/>
              <a:t> (2018). Foram </a:t>
            </a:r>
            <a:r>
              <a:rPr lang="pt-BR" sz="3100" dirty="0"/>
              <a:t>12(doze) encontros, num total de vinte e quatro (24) horas-aula</a:t>
            </a:r>
            <a:r>
              <a:rPr lang="pt-BR" sz="3100" dirty="0" smtClean="0"/>
              <a:t>. Durante o processo de leitura do livro, os alunos produziram registros em um diário de leituras, apresentando suas reflexões sobre a obra. Para o círculo de leitura, os discentes, em equipe, confeccionaram cartazes com apresentação em sala e exposição em um mural da escola. A culminância dos trabalhos ocorreu por meio de um</a:t>
            </a:r>
            <a:r>
              <a:rPr lang="pt-BR" sz="3100" i="1" dirty="0" smtClean="0"/>
              <a:t> </a:t>
            </a:r>
            <a:r>
              <a:rPr lang="pt-BR" sz="3100" i="1" dirty="0" err="1" smtClean="0"/>
              <a:t>picnic</a:t>
            </a:r>
            <a:r>
              <a:rPr lang="pt-BR" sz="3100" i="1" dirty="0" smtClean="0"/>
              <a:t> </a:t>
            </a:r>
            <a:r>
              <a:rPr lang="pt-BR" sz="3100" dirty="0" smtClean="0"/>
              <a:t>literário. </a:t>
            </a:r>
          </a:p>
          <a:p>
            <a:pPr algn="just"/>
            <a:endParaRPr lang="pt-BR" sz="3100" dirty="0" smtClean="0"/>
          </a:p>
          <a:p>
            <a:pPr algn="just"/>
            <a:r>
              <a:rPr lang="pt-BR" sz="3100" u="sng" dirty="0" smtClean="0"/>
              <a:t>Sequência Básica </a:t>
            </a:r>
            <a:r>
              <a:rPr lang="pt-BR" sz="3100" dirty="0" smtClean="0"/>
              <a:t>processo </a:t>
            </a:r>
            <a:r>
              <a:rPr lang="pt-BR" sz="3100" dirty="0"/>
              <a:t>de leitura composta por quatro etapas:</a:t>
            </a:r>
          </a:p>
          <a:p>
            <a:pPr algn="just"/>
            <a:r>
              <a:rPr lang="pt-BR" sz="3100" dirty="0"/>
              <a:t>a) </a:t>
            </a:r>
            <a:r>
              <a:rPr lang="pt-BR" sz="3100" b="1" i="1" dirty="0"/>
              <a:t>A Motivação</a:t>
            </a:r>
            <a:r>
              <a:rPr lang="pt-BR" sz="3100" i="1" dirty="0"/>
              <a:t> </a:t>
            </a:r>
            <a:r>
              <a:rPr lang="pt-BR" sz="3100" dirty="0"/>
              <a:t>-</a:t>
            </a:r>
            <a:r>
              <a:rPr lang="pt-BR" sz="3100" b="1" dirty="0"/>
              <a:t> </a:t>
            </a:r>
            <a:r>
              <a:rPr lang="pt-BR" sz="3100" dirty="0"/>
              <a:t> motiva o aluno para a leitura do livro;</a:t>
            </a:r>
          </a:p>
          <a:p>
            <a:pPr algn="just"/>
            <a:r>
              <a:rPr lang="pt-BR" sz="3100" dirty="0"/>
              <a:t>b)</a:t>
            </a:r>
            <a:r>
              <a:rPr lang="pt-BR" sz="3100" b="1" dirty="0"/>
              <a:t> </a:t>
            </a:r>
            <a:r>
              <a:rPr lang="pt-BR" sz="3100" b="1" i="1" dirty="0"/>
              <a:t>A Introdução</a:t>
            </a:r>
            <a:r>
              <a:rPr lang="pt-BR" sz="3100" dirty="0"/>
              <a:t> - Faz levantamento de hipótese sobre o que o livro vai tratar e uma rápida apresentação da vida e da obra do autor;</a:t>
            </a:r>
          </a:p>
          <a:p>
            <a:pPr algn="just"/>
            <a:r>
              <a:rPr lang="pt-BR" sz="3100" dirty="0"/>
              <a:t>c) </a:t>
            </a:r>
            <a:r>
              <a:rPr lang="pt-BR" sz="3100" b="1" i="1" dirty="0"/>
              <a:t>A Leitura</a:t>
            </a:r>
            <a:r>
              <a:rPr lang="pt-BR" sz="3100" dirty="0"/>
              <a:t> - leitura propriamente dita da obra. Ocorre leituras </a:t>
            </a:r>
            <a:r>
              <a:rPr lang="pt-BR" sz="3100" dirty="0" smtClean="0"/>
              <a:t>colaborativas, </a:t>
            </a:r>
            <a:r>
              <a:rPr lang="pt-BR" sz="3100" dirty="0"/>
              <a:t>interpretativas e críticas. Realização de debates, reflexões e associação do livro com outras vivências;</a:t>
            </a:r>
          </a:p>
          <a:p>
            <a:pPr algn="just"/>
            <a:r>
              <a:rPr lang="pt-BR" sz="3100" dirty="0"/>
              <a:t>d) </a:t>
            </a:r>
            <a:r>
              <a:rPr lang="pt-BR" sz="3100" b="1" i="1" dirty="0"/>
              <a:t>A Interpretação</a:t>
            </a:r>
            <a:r>
              <a:rPr lang="pt-BR" sz="3100" b="1" dirty="0"/>
              <a:t> </a:t>
            </a:r>
            <a:r>
              <a:rPr lang="pt-BR" sz="3100" dirty="0"/>
              <a:t>- chega-se a construção de sentido do texto. Efetiva-se por meio de registros.  Isso foi promovido por meio do círculo de leitura e pelos diários de leituras.</a:t>
            </a:r>
          </a:p>
          <a:p>
            <a:pPr algn="just"/>
            <a:endParaRPr lang="pt-BR" sz="3100" u="sng" dirty="0" smtClean="0"/>
          </a:p>
          <a:p>
            <a:pPr algn="just"/>
            <a:r>
              <a:rPr lang="pt-BR" sz="3100" u="sng" dirty="0" smtClean="0"/>
              <a:t>Círculo </a:t>
            </a:r>
            <a:r>
              <a:rPr lang="pt-BR" sz="3100" u="sng" dirty="0"/>
              <a:t>de leitura </a:t>
            </a:r>
            <a:r>
              <a:rPr lang="pt-BR" sz="3100" dirty="0"/>
              <a:t>- Organizado nas funções abaixo:</a:t>
            </a:r>
          </a:p>
          <a:p>
            <a:pPr algn="just"/>
            <a:r>
              <a:rPr lang="pt-BR" sz="3100" b="1" dirty="0"/>
              <a:t>1. conector </a:t>
            </a:r>
            <a:r>
              <a:rPr lang="pt-BR" sz="3100" dirty="0"/>
              <a:t>– relaciona a obra com a vida. </a:t>
            </a:r>
          </a:p>
          <a:p>
            <a:pPr algn="just"/>
            <a:r>
              <a:rPr lang="pt-BR" sz="3100" b="1" dirty="0"/>
              <a:t>2. questionador </a:t>
            </a:r>
            <a:r>
              <a:rPr lang="pt-BR" sz="3100" dirty="0"/>
              <a:t>– prepara perguntas sobre a obra para os colegas;</a:t>
            </a:r>
          </a:p>
          <a:p>
            <a:pPr algn="just"/>
            <a:r>
              <a:rPr lang="pt-BR" sz="3100" b="1" dirty="0"/>
              <a:t>3. iluminador de passagens </a:t>
            </a:r>
            <a:r>
              <a:rPr lang="pt-BR" sz="3100" dirty="0"/>
              <a:t>– escolhe um trecho para explicar para a turma;</a:t>
            </a:r>
          </a:p>
          <a:p>
            <a:pPr algn="just"/>
            <a:r>
              <a:rPr lang="pt-BR" sz="3100" b="1" dirty="0"/>
              <a:t>4. dicionarista </a:t>
            </a:r>
            <a:r>
              <a:rPr lang="pt-BR" sz="3100" dirty="0"/>
              <a:t>– anota as palavras desconhecidas e pesquisa o seu significado;</a:t>
            </a:r>
          </a:p>
          <a:p>
            <a:pPr algn="just"/>
            <a:r>
              <a:rPr lang="pt-BR" sz="3100" b="1" dirty="0"/>
              <a:t>5. sintetizador </a:t>
            </a:r>
            <a:r>
              <a:rPr lang="pt-BR" sz="3100" dirty="0"/>
              <a:t>– reescreve a história de forma resumida; </a:t>
            </a:r>
          </a:p>
          <a:p>
            <a:pPr algn="just"/>
            <a:r>
              <a:rPr lang="pt-BR" sz="3100" b="1" dirty="0"/>
              <a:t>6. </a:t>
            </a:r>
            <a:r>
              <a:rPr lang="pt-BR" sz="3100" b="1" dirty="0" err="1"/>
              <a:t>perfilador</a:t>
            </a:r>
            <a:r>
              <a:rPr lang="pt-BR" sz="3100" b="1" dirty="0"/>
              <a:t> </a:t>
            </a:r>
            <a:r>
              <a:rPr lang="pt-BR" sz="3100" dirty="0"/>
              <a:t>– traça um perfil das personagens mais interessantes; </a:t>
            </a:r>
          </a:p>
          <a:p>
            <a:pPr algn="just"/>
            <a:r>
              <a:rPr lang="pt-BR" sz="3100" b="1" dirty="0"/>
              <a:t>7. cenógrafo</a:t>
            </a:r>
            <a:r>
              <a:rPr lang="pt-BR" sz="3100" dirty="0"/>
              <a:t>– descreve as cenas principais; </a:t>
            </a:r>
          </a:p>
          <a:p>
            <a:pPr algn="just"/>
            <a:r>
              <a:rPr lang="pt-BR" sz="3100" b="1" dirty="0"/>
              <a:t>8. ilustrador </a:t>
            </a:r>
            <a:r>
              <a:rPr lang="pt-BR" sz="3100" dirty="0"/>
              <a:t>– traz imagens para ilustrar o texto; </a:t>
            </a:r>
          </a:p>
          <a:p>
            <a:pPr algn="just"/>
            <a:r>
              <a:rPr lang="pt-BR" sz="3100" b="1" dirty="0"/>
              <a:t>9. pesquisador </a:t>
            </a:r>
            <a:r>
              <a:rPr lang="pt-BR" sz="3100" dirty="0"/>
              <a:t>– busca informações contextuais relevantes para o texto. </a:t>
            </a:r>
            <a:endParaRPr lang="pt-BR" sz="3100" dirty="0" smtClean="0"/>
          </a:p>
          <a:p>
            <a:pPr algn="just"/>
            <a:r>
              <a:rPr lang="pt-BR" sz="3100" b="1" dirty="0"/>
              <a:t>(</a:t>
            </a:r>
            <a:r>
              <a:rPr lang="pt-BR" sz="3100" dirty="0"/>
              <a:t>os alunos, espontaneamente, foram distribuídos numa das funções do círculo de leitura e em equipe produziram cartazes para exposição e socialização </a:t>
            </a:r>
            <a:r>
              <a:rPr lang="pt-BR" sz="3100" dirty="0" smtClean="0"/>
              <a:t>de aspectos relacionados à </a:t>
            </a:r>
            <a:r>
              <a:rPr lang="pt-BR" sz="3100" dirty="0"/>
              <a:t>obra lida).</a:t>
            </a:r>
            <a:endParaRPr lang="pt-BR" sz="3100" b="1" dirty="0"/>
          </a:p>
          <a:p>
            <a:pPr algn="just"/>
            <a:endParaRPr lang="pt-BR" sz="3000" dirty="0"/>
          </a:p>
          <a:p>
            <a:pPr algn="just"/>
            <a:endParaRPr lang="pt-BR" sz="3000" b="1" dirty="0"/>
          </a:p>
          <a:p>
            <a:pPr algn="just"/>
            <a:endParaRPr lang="pt-BR" sz="3000" b="1" dirty="0" smtClean="0"/>
          </a:p>
          <a:p>
            <a:pPr algn="just"/>
            <a:endParaRPr lang="pt-BR" sz="3000" b="1" dirty="0"/>
          </a:p>
          <a:p>
            <a:pPr algn="just"/>
            <a:endParaRPr lang="pt-BR" sz="3000" b="1" dirty="0" smtClean="0"/>
          </a:p>
          <a:p>
            <a:pPr algn="just"/>
            <a:endParaRPr lang="pt-BR" sz="3000" dirty="0" smtClean="0"/>
          </a:p>
        </p:txBody>
      </p:sp>
      <p:sp>
        <p:nvSpPr>
          <p:cNvPr id="41" name="CustomShape 5"/>
          <p:cNvSpPr/>
          <p:nvPr/>
        </p:nvSpPr>
        <p:spPr>
          <a:xfrm>
            <a:off x="672512" y="11119236"/>
            <a:ext cx="7205827" cy="1251637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3200" b="1" dirty="0" smtClean="0">
                <a:solidFill>
                  <a:srgbClr val="2070AC"/>
                </a:solidFill>
                <a:latin typeface="Arial"/>
                <a:ea typeface="Arial"/>
              </a:rPr>
              <a:t>Resumo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pt-BR" sz="3000" b="1" dirty="0" smtClean="0">
                <a:latin typeface="+mj-lt"/>
              </a:rPr>
              <a:t>Esta </a:t>
            </a:r>
            <a:r>
              <a:rPr lang="pt-BR" sz="3000" b="1" dirty="0">
                <a:latin typeface="+mj-lt"/>
              </a:rPr>
              <a:t>pesquisa justifica-se por se reconhecer, no ambiente escolar, o pouco uso do livro literário ou a falta de um planejamento articulado voltado para a efetivação da leitura literária que estimule a participação e o interesse dos alunos. Diante desse contexto, este trabalho tem como objetivo promover o letramento literário a partir da obra </a:t>
            </a:r>
            <a:r>
              <a:rPr lang="pt-BR" sz="3000" b="1" i="1" dirty="0" smtClean="0">
                <a:latin typeface="+mj-lt"/>
              </a:rPr>
              <a:t>O </a:t>
            </a:r>
            <a:r>
              <a:rPr lang="pt-BR" sz="3000" b="1" i="1" dirty="0">
                <a:latin typeface="+mj-lt"/>
              </a:rPr>
              <a:t>Gralha, menino de </a:t>
            </a:r>
            <a:r>
              <a:rPr lang="pt-BR" sz="3000" b="1" i="1" dirty="0" smtClean="0">
                <a:latin typeface="+mj-lt"/>
              </a:rPr>
              <a:t>rua </a:t>
            </a:r>
            <a:r>
              <a:rPr lang="pt-BR" sz="3000" b="1" dirty="0">
                <a:latin typeface="+mj-lt"/>
              </a:rPr>
              <a:t>numa turma de 7º ano do ensino </a:t>
            </a:r>
            <a:r>
              <a:rPr lang="pt-BR" sz="3000" b="1" dirty="0" smtClean="0">
                <a:latin typeface="+mj-lt"/>
              </a:rPr>
              <a:t>fundamental. </a:t>
            </a:r>
            <a:r>
              <a:rPr lang="pt-BR" sz="3000" b="1" dirty="0">
                <a:latin typeface="+mj-lt"/>
              </a:rPr>
              <a:t>Nessa perspectiva, associar a leitura com as práticas sociais pode servir para formação e consolidação de uma comunidade de leitores, uma vez que a leitura </a:t>
            </a:r>
            <a:r>
              <a:rPr lang="pt-BR" sz="3000" b="1" dirty="0" smtClean="0">
                <a:latin typeface="+mj-lt"/>
              </a:rPr>
              <a:t>literária favorece </a:t>
            </a:r>
            <a:r>
              <a:rPr lang="pt-BR" sz="3000" b="1" dirty="0">
                <a:latin typeface="+mj-lt"/>
              </a:rPr>
              <a:t>a reflexão da realidade social, contribuindo para a formação de um sujeito ativo e transformador. Com isso, a produção de um diário de </a:t>
            </a:r>
            <a:r>
              <a:rPr lang="pt-BR" sz="3000" b="1" dirty="0" smtClean="0">
                <a:latin typeface="+mj-lt"/>
              </a:rPr>
              <a:t>leituras </a:t>
            </a:r>
            <a:r>
              <a:rPr lang="pt-BR" sz="3000" b="1" dirty="0">
                <a:latin typeface="+mj-lt"/>
              </a:rPr>
              <a:t>pelos </a:t>
            </a:r>
            <a:r>
              <a:rPr lang="pt-BR" sz="3000" b="1" dirty="0" smtClean="0">
                <a:latin typeface="+mj-lt"/>
              </a:rPr>
              <a:t>alunos, </a:t>
            </a:r>
            <a:r>
              <a:rPr lang="pt-BR" sz="3000" b="1" dirty="0">
                <a:latin typeface="+mj-lt"/>
              </a:rPr>
              <a:t>a partir da obra proposta, pode instigar a compreensão, o interesse e a participação dos </a:t>
            </a:r>
            <a:r>
              <a:rPr lang="pt-BR" sz="3000" b="1" dirty="0" smtClean="0">
                <a:latin typeface="+mj-lt"/>
              </a:rPr>
              <a:t>educandos. </a:t>
            </a:r>
            <a:endParaRPr sz="3000" b="1" dirty="0">
              <a:latin typeface="+mj-lt"/>
            </a:endParaRPr>
          </a:p>
        </p:txBody>
      </p:sp>
      <p:sp>
        <p:nvSpPr>
          <p:cNvPr id="42" name="CustomShape 6"/>
          <p:cNvSpPr/>
          <p:nvPr/>
        </p:nvSpPr>
        <p:spPr>
          <a:xfrm>
            <a:off x="19433442" y="36700594"/>
            <a:ext cx="8431471" cy="559337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31000"/>
              </a:lnSpc>
            </a:pPr>
            <a:r>
              <a:rPr lang="pt-BR" b="1" dirty="0">
                <a:solidFill>
                  <a:srgbClr val="2070AC"/>
                </a:solidFill>
                <a:latin typeface="Arial"/>
                <a:ea typeface="Arial"/>
              </a:rPr>
              <a:t>Bibliografia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dirty="0">
                <a:solidFill>
                  <a:srgbClr val="000000"/>
                </a:solidFill>
                <a:latin typeface="Arial"/>
                <a:ea typeface="Arial"/>
              </a:rPr>
              <a:t> </a:t>
            </a:r>
            <a:endParaRPr dirty="0"/>
          </a:p>
          <a:p>
            <a:r>
              <a:rPr lang="pt-BR" dirty="0" smtClean="0"/>
              <a:t>BRASIL</a:t>
            </a:r>
            <a:r>
              <a:rPr lang="pt-BR" dirty="0"/>
              <a:t>. Ministério da Educação. </a:t>
            </a:r>
            <a:r>
              <a:rPr lang="pt-BR" b="1" dirty="0"/>
              <a:t>Base Nacional Comum Curricular </a:t>
            </a:r>
            <a:r>
              <a:rPr lang="pt-BR" dirty="0"/>
              <a:t>– </a:t>
            </a:r>
            <a:r>
              <a:rPr lang="pt-BR" dirty="0" err="1"/>
              <a:t>BNCC.Disponível</a:t>
            </a:r>
            <a:r>
              <a:rPr lang="pt-BR" dirty="0"/>
              <a:t> em </a:t>
            </a:r>
            <a:r>
              <a:rPr lang="pt-BR" dirty="0">
                <a:hlinkClick r:id="rId2"/>
              </a:rPr>
              <a:t>http://basenacionalcomum.mec.gov.br/download-da-bncc</a:t>
            </a:r>
            <a:r>
              <a:rPr lang="pt-BR" dirty="0"/>
              <a:t>. Acessado em 12 de novembro de 2018.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BRASIL.MEC. </a:t>
            </a:r>
            <a:r>
              <a:rPr lang="pt-BR" b="1" dirty="0"/>
              <a:t>Parâmetros Curriculares Nacionais </a:t>
            </a:r>
            <a:r>
              <a:rPr lang="pt-BR" dirty="0"/>
              <a:t>– Terceiro e Quarto Ciclos do Ensino Fundamental. Brasília: MEC/SEF, 1998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dirty="0" smtClean="0"/>
              <a:t>CANDIDO, Antônio. </a:t>
            </a:r>
            <a:r>
              <a:rPr lang="pt-BR" b="1" dirty="0"/>
              <a:t>Direitos humanos e literatura. </a:t>
            </a:r>
            <a:r>
              <a:rPr lang="pt-BR" dirty="0"/>
              <a:t>São Paulo: Brasiliense, </a:t>
            </a:r>
            <a:r>
              <a:rPr lang="pt-BR" dirty="0" smtClean="0"/>
              <a:t>1989</a:t>
            </a:r>
          </a:p>
          <a:p>
            <a:r>
              <a:rPr lang="pt-BR" dirty="0"/>
              <a:t> </a:t>
            </a:r>
          </a:p>
          <a:p>
            <a:r>
              <a:rPr lang="pt-BR" dirty="0" smtClean="0"/>
              <a:t>COSSON, </a:t>
            </a:r>
            <a:r>
              <a:rPr lang="pt-BR" dirty="0" err="1" smtClean="0"/>
              <a:t>Rildo</a:t>
            </a:r>
            <a:r>
              <a:rPr lang="pt-BR" dirty="0" smtClean="0"/>
              <a:t>. </a:t>
            </a:r>
            <a:r>
              <a:rPr lang="pt-BR" b="1" dirty="0" smtClean="0"/>
              <a:t>Círculos </a:t>
            </a:r>
            <a:r>
              <a:rPr lang="pt-BR" b="1" dirty="0"/>
              <a:t>de leitura e letramento literário</a:t>
            </a:r>
            <a:r>
              <a:rPr lang="pt-BR" dirty="0"/>
              <a:t>. 1.  ed., 2 impressão. São Paulo: Contexto, 2018.</a:t>
            </a:r>
          </a:p>
          <a:p>
            <a:endParaRPr lang="pt-BR" dirty="0" smtClean="0"/>
          </a:p>
          <a:p>
            <a:r>
              <a:rPr lang="pt-BR" dirty="0"/>
              <a:t>_______________</a:t>
            </a:r>
            <a:r>
              <a:rPr lang="pt-BR" b="1" dirty="0"/>
              <a:t>Letramento literário</a:t>
            </a:r>
            <a:r>
              <a:rPr lang="pt-BR" dirty="0"/>
              <a:t>: teoria e prática. 2. ed., 7 impressão. São Paulo: Contexto, 2018.</a:t>
            </a:r>
          </a:p>
          <a:p>
            <a:endParaRPr lang="pt-BR" dirty="0" smtClean="0"/>
          </a:p>
          <a:p>
            <a:r>
              <a:rPr lang="pt-BR" dirty="0"/>
              <a:t>SOARES, Magda Becker. </a:t>
            </a:r>
            <a:r>
              <a:rPr lang="pt-BR" b="1" dirty="0"/>
              <a:t>Letramento</a:t>
            </a:r>
            <a:r>
              <a:rPr lang="pt-BR" dirty="0"/>
              <a:t>: um tema em três gêneros. 3. ed. Belo Horizonte:</a:t>
            </a:r>
          </a:p>
          <a:p>
            <a:r>
              <a:rPr lang="pt-BR" dirty="0"/>
              <a:t>Autêntica Editora, 2009.</a:t>
            </a:r>
          </a:p>
          <a:p>
            <a:endParaRPr lang="pt-BR" dirty="0"/>
          </a:p>
          <a:p>
            <a:pPr>
              <a:lnSpc>
                <a:spcPct val="100000"/>
              </a:lnSpc>
            </a:pPr>
            <a:r>
              <a:rPr lang="pt-BR" dirty="0"/>
              <a:t/>
            </a:r>
            <a:br>
              <a:rPr lang="pt-BR" dirty="0"/>
            </a:b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43" name="CustomShape 7"/>
          <p:cNvSpPr/>
          <p:nvPr/>
        </p:nvSpPr>
        <p:spPr>
          <a:xfrm>
            <a:off x="672512" y="23789237"/>
            <a:ext cx="7238045" cy="660224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31000"/>
              </a:lnSpc>
            </a:pPr>
            <a:endParaRPr dirty="0"/>
          </a:p>
          <a:p>
            <a:pPr>
              <a:lnSpc>
                <a:spcPct val="131000"/>
              </a:lnSpc>
            </a:pPr>
            <a:r>
              <a:rPr lang="pt-BR" sz="3000" b="1" dirty="0">
                <a:solidFill>
                  <a:srgbClr val="2070AC"/>
                </a:solidFill>
                <a:latin typeface="Arial"/>
                <a:ea typeface="Arial"/>
              </a:rPr>
              <a:t>Objetivo Geral : </a:t>
            </a:r>
            <a:endParaRPr dirty="0"/>
          </a:p>
          <a:p>
            <a:r>
              <a:rPr lang="pt-BR" sz="3200" dirty="0" smtClean="0"/>
              <a:t>Promover </a:t>
            </a:r>
            <a:r>
              <a:rPr lang="pt-BR" sz="3200" dirty="0"/>
              <a:t>o letramento literário a partir da obra </a:t>
            </a:r>
            <a:r>
              <a:rPr lang="pt-BR" sz="3200" i="1" dirty="0"/>
              <a:t>O Gralha, menino de rua</a:t>
            </a:r>
            <a:r>
              <a:rPr lang="pt-BR" sz="3200" dirty="0"/>
              <a:t> numa turma de 7º ano do ensino fundamental. </a:t>
            </a:r>
          </a:p>
          <a:p>
            <a:pPr>
              <a:lnSpc>
                <a:spcPct val="131000"/>
              </a:lnSpc>
            </a:pPr>
            <a:r>
              <a:rPr lang="pt-BR" sz="3000" b="1" dirty="0" smtClean="0">
                <a:solidFill>
                  <a:srgbClr val="2070AC"/>
                </a:solidFill>
                <a:latin typeface="Arial"/>
                <a:ea typeface="Arial"/>
              </a:rPr>
              <a:t>Objetivo Específico  </a:t>
            </a:r>
            <a:r>
              <a:rPr lang="pt-BR" sz="3000" b="1" dirty="0">
                <a:solidFill>
                  <a:srgbClr val="2070AC"/>
                </a:solidFill>
                <a:latin typeface="Arial"/>
                <a:ea typeface="Arial"/>
              </a:rPr>
              <a:t>: </a:t>
            </a:r>
            <a:endParaRPr dirty="0"/>
          </a:p>
          <a:p>
            <a:pPr lvl="0"/>
            <a:r>
              <a:rPr lang="pt-BR" sz="3200" dirty="0"/>
              <a:t>Incentivar momento de interação entre o leitor e o texto literário por meio da obra </a:t>
            </a:r>
            <a:r>
              <a:rPr lang="pt-BR" sz="3200" i="1" dirty="0"/>
              <a:t>O Gralha, menino de rua </a:t>
            </a:r>
            <a:r>
              <a:rPr lang="pt-BR" sz="3200" dirty="0"/>
              <a:t>a fim de contribuir para uma leitura prazerosa e para fruição de um leitor crítico, ativo e participativo;</a:t>
            </a:r>
          </a:p>
          <a:p>
            <a:pPr lvl="0"/>
            <a:r>
              <a:rPr lang="pt-BR" sz="3200" dirty="0"/>
              <a:t>  </a:t>
            </a:r>
            <a:endParaRPr lang="pt-BR" sz="3200" dirty="0" smtClean="0"/>
          </a:p>
          <a:p>
            <a:r>
              <a:rPr lang="pt-BR" sz="3000" dirty="0" smtClean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dirty="0"/>
          </a:p>
        </p:txBody>
      </p:sp>
      <p:sp>
        <p:nvSpPr>
          <p:cNvPr id="44" name="CustomShape 8"/>
          <p:cNvSpPr/>
          <p:nvPr/>
        </p:nvSpPr>
        <p:spPr>
          <a:xfrm>
            <a:off x="20213395" y="25859201"/>
            <a:ext cx="7551580" cy="89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pt-BR" sz="2000" b="1" dirty="0">
                <a:solidFill>
                  <a:srgbClr val="2070AC"/>
                </a:solidFill>
                <a:latin typeface="Arial"/>
                <a:ea typeface="Arial"/>
              </a:rPr>
              <a:t>Fig. 1 </a:t>
            </a:r>
            <a:r>
              <a:rPr lang="pt-BR" sz="2000" b="1" dirty="0" smtClean="0">
                <a:solidFill>
                  <a:srgbClr val="2070AC"/>
                </a:solidFill>
                <a:latin typeface="Arial"/>
                <a:ea typeface="Arial"/>
              </a:rPr>
              <a:t>–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Culminância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trabalho; mural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 apresentação dos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cartazes; 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exposição dos diários de leituras e </a:t>
            </a:r>
            <a:r>
              <a:rPr lang="pt-BR" sz="2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picnic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literário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AutoShape 6" descr="blob:https://web.whatsapp.com/6785cbe4-fbe1-4f36-bbda-eff07ef80456"/>
          <p:cNvSpPr>
            <a:spLocks noChangeAspect="1" noChangeArrowheads="1"/>
          </p:cNvSpPr>
          <p:nvPr/>
        </p:nvSpPr>
        <p:spPr bwMode="auto">
          <a:xfrm>
            <a:off x="3666870" y="4754512"/>
            <a:ext cx="3611753" cy="361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1398" y="21681420"/>
            <a:ext cx="6773761" cy="3838341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9518" y="16865559"/>
            <a:ext cx="6765790" cy="3904525"/>
          </a:xfrm>
          <a:prstGeom prst="rect">
            <a:avLst/>
          </a:prstGeom>
        </p:spPr>
      </p:pic>
      <p:sp>
        <p:nvSpPr>
          <p:cNvPr id="16" name="CustomShape 2"/>
          <p:cNvSpPr/>
          <p:nvPr/>
        </p:nvSpPr>
        <p:spPr>
          <a:xfrm>
            <a:off x="14447520" y="8164537"/>
            <a:ext cx="12267788" cy="247193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pt-BR" sz="3600" b="1" dirty="0"/>
              <a:t>Orientadora</a:t>
            </a:r>
            <a:r>
              <a:rPr lang="pt-BR" sz="3600" dirty="0"/>
              <a:t>: </a:t>
            </a:r>
            <a:r>
              <a:rPr lang="pt-BR" sz="3600" dirty="0" err="1"/>
              <a:t>Profª</a:t>
            </a:r>
            <a:r>
              <a:rPr lang="pt-BR" sz="3600" dirty="0"/>
              <a:t>. Dra. Maria do Socorro Silva de Aragão</a:t>
            </a:r>
          </a:p>
          <a:p>
            <a:r>
              <a:rPr lang="pt-BR" sz="3600" b="1" dirty="0" err="1"/>
              <a:t>Co-orientadora</a:t>
            </a:r>
            <a:r>
              <a:rPr lang="pt-BR" sz="3600" b="1" dirty="0"/>
              <a:t>: </a:t>
            </a:r>
            <a:r>
              <a:rPr lang="pt-BR" sz="3600" dirty="0" err="1"/>
              <a:t>Profª.Dra</a:t>
            </a:r>
            <a:r>
              <a:rPr lang="pt-BR" sz="3600" dirty="0"/>
              <a:t>. Maria Silvana </a:t>
            </a:r>
            <a:r>
              <a:rPr lang="pt-BR" sz="3600" dirty="0" err="1"/>
              <a:t>Militão</a:t>
            </a:r>
            <a:r>
              <a:rPr lang="pt-BR" sz="3600" dirty="0"/>
              <a:t> de Alencar</a:t>
            </a:r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1026" name="Picture 2" descr="Resultado de imagem para cap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746" y="589287"/>
            <a:ext cx="6096000" cy="416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9611" y="1102335"/>
            <a:ext cx="3288685" cy="4181092"/>
          </a:xfrm>
          <a:prstGeom prst="rect">
            <a:avLst/>
          </a:prstGeom>
        </p:spPr>
      </p:pic>
      <p:pic>
        <p:nvPicPr>
          <p:cNvPr id="1034" name="Picture 10" descr="Resultado de imagem para ufc universidade federal do ceará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9284" y="1023793"/>
            <a:ext cx="3193036" cy="386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158989" y="1796804"/>
            <a:ext cx="6277896" cy="2655808"/>
          </a:xfrm>
          <a:prstGeom prst="rect">
            <a:avLst/>
          </a:prstGeom>
        </p:spPr>
      </p:pic>
      <p:sp>
        <p:nvSpPr>
          <p:cNvPr id="18" name="CustomShape 8"/>
          <p:cNvSpPr/>
          <p:nvPr/>
        </p:nvSpPr>
        <p:spPr>
          <a:xfrm>
            <a:off x="20311201" y="20899092"/>
            <a:ext cx="4133065" cy="52176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pt-BR" sz="2000" b="1" dirty="0">
                <a:solidFill>
                  <a:srgbClr val="2070AC"/>
                </a:solidFill>
                <a:latin typeface="Arial"/>
                <a:ea typeface="Arial"/>
              </a:rPr>
              <a:t>Fig. 1 </a:t>
            </a:r>
            <a:r>
              <a:rPr lang="pt-BR" sz="2000" b="1" dirty="0" smtClean="0">
                <a:solidFill>
                  <a:srgbClr val="2070AC"/>
                </a:solidFill>
                <a:latin typeface="Arial"/>
                <a:ea typeface="Arial"/>
              </a:rPr>
              <a:t>–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Diário de leituras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</a:rPr>
              <a:t> 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Imagem 10" descr="C:\Users\usuario\Pictures\PROJETO LETRAMENTO POR MEIO DA OBRA\WhatsApp Image 2019-06-17 at 16.29.49 (1)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9518" y="12716032"/>
            <a:ext cx="6765790" cy="319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ustomShape 8"/>
          <p:cNvSpPr/>
          <p:nvPr/>
        </p:nvSpPr>
        <p:spPr>
          <a:xfrm>
            <a:off x="20261935" y="16061518"/>
            <a:ext cx="6374058" cy="84125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pt-BR" sz="2000" b="1" dirty="0" smtClean="0">
                <a:solidFill>
                  <a:srgbClr val="2070AC"/>
                </a:solidFill>
                <a:latin typeface="Arial"/>
                <a:ea typeface="Arial"/>
              </a:rPr>
              <a:t>Fig. 1 –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Círculo de leitura, produção, apresentação e exposição dos cartazes.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1696952" y="11955230"/>
            <a:ext cx="1957587" cy="633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1000"/>
              </a:lnSpc>
            </a:pPr>
            <a:r>
              <a:rPr lang="pt-BR" sz="3000" b="1" dirty="0" smtClean="0">
                <a:solidFill>
                  <a:srgbClr val="2070AC"/>
                </a:solidFill>
              </a:rPr>
              <a:t>Registros</a:t>
            </a:r>
            <a:endParaRPr lang="pt-BR" sz="3000" dirty="0"/>
          </a:p>
        </p:txBody>
      </p:sp>
      <p:pic>
        <p:nvPicPr>
          <p:cNvPr id="1028" name="Picture 2" descr="Resultado de imagem para LIVRO o gralha menino de ru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" r="3185"/>
          <a:stretch>
            <a:fillRect/>
          </a:stretch>
        </p:blipFill>
        <p:spPr bwMode="auto">
          <a:xfrm>
            <a:off x="11478437" y="35307665"/>
            <a:ext cx="4472376" cy="5867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tângulo 26"/>
          <p:cNvSpPr/>
          <p:nvPr/>
        </p:nvSpPr>
        <p:spPr>
          <a:xfrm>
            <a:off x="10863744" y="41374961"/>
            <a:ext cx="5243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pt-BR" kern="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Imagem - Capa do livro </a:t>
            </a:r>
            <a:r>
              <a:rPr lang="pt-BR" i="1" kern="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O Gralha, menino de rua</a:t>
            </a:r>
            <a:endParaRPr lang="pt-BR" kern="50" dirty="0">
              <a:effectLst/>
              <a:latin typeface="Liberation Serif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0141398" y="27473773"/>
            <a:ext cx="6985133" cy="9226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000" b="1" dirty="0" smtClean="0">
                <a:solidFill>
                  <a:srgbClr val="2070AC"/>
                </a:solidFill>
              </a:rPr>
              <a:t>Considerações finais</a:t>
            </a:r>
          </a:p>
          <a:p>
            <a:pPr algn="just"/>
            <a:r>
              <a:rPr lang="pt-BR" sz="3000" dirty="0" smtClean="0"/>
              <a:t>Constatamos</a:t>
            </a:r>
            <a:r>
              <a:rPr lang="pt-BR" sz="3000" dirty="0"/>
              <a:t>, a partir da experiência metodológica, que os  </a:t>
            </a:r>
            <a:r>
              <a:rPr lang="pt-BR" sz="3000" dirty="0" smtClean="0"/>
              <a:t>alunos </a:t>
            </a:r>
            <a:r>
              <a:rPr lang="pt-BR" sz="3000" dirty="0"/>
              <a:t>se sentiram motivados à leitura literária da obra. </a:t>
            </a:r>
            <a:endParaRPr lang="pt-BR" sz="3000" dirty="0" smtClean="0"/>
          </a:p>
          <a:p>
            <a:pPr algn="just"/>
            <a:r>
              <a:rPr lang="pt-BR" sz="3000" dirty="0" smtClean="0"/>
              <a:t>As </a:t>
            </a:r>
            <a:r>
              <a:rPr lang="pt-BR" sz="3000" dirty="0"/>
              <a:t>avalições positivas apontadas pelos discentes no diário de leituras demonstraram que o processo da leitura literária agradou a todos</a:t>
            </a:r>
            <a:r>
              <a:rPr lang="pt-BR" sz="3000" dirty="0" smtClean="0"/>
              <a:t>.</a:t>
            </a:r>
          </a:p>
          <a:p>
            <a:pPr algn="just"/>
            <a:r>
              <a:rPr lang="pt-BR" sz="3000" dirty="0"/>
              <a:t>Assim conscientemente acreditamos que a literatura tem uma papel essencial de transformar a realidade social. </a:t>
            </a:r>
            <a:endParaRPr lang="pt-BR" sz="3000" dirty="0" smtClean="0"/>
          </a:p>
          <a:p>
            <a:pPr algn="just"/>
            <a:r>
              <a:rPr lang="pt-BR" sz="3000" dirty="0" smtClean="0"/>
              <a:t>Procuramos</a:t>
            </a:r>
            <a:r>
              <a:rPr lang="pt-BR" sz="3000" dirty="0"/>
              <a:t>, com isso, buscar estratégias que colocasse o leitor como responsável por esse </a:t>
            </a:r>
            <a:r>
              <a:rPr lang="pt-BR" sz="3000" dirty="0" smtClean="0"/>
              <a:t>processo de leitura, </a:t>
            </a:r>
            <a:r>
              <a:rPr lang="pt-BR" sz="3000" dirty="0"/>
              <a:t>um leitor consciente, participativo, transformador do conhecimento e reflexivo.</a:t>
            </a:r>
            <a:endParaRPr lang="pt-BR" sz="3000" b="1" dirty="0" smtClean="0">
              <a:solidFill>
                <a:srgbClr val="2070AC"/>
              </a:solidFill>
            </a:endParaRPr>
          </a:p>
          <a:p>
            <a:pPr>
              <a:lnSpc>
                <a:spcPct val="131000"/>
              </a:lnSpc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788</Words>
  <Application>Microsoft Office PowerPoint</Application>
  <PresentationFormat>Personalizar</PresentationFormat>
  <Paragraphs>72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SimSun</vt:lpstr>
      <vt:lpstr>Arial</vt:lpstr>
      <vt:lpstr>DejaVu Sans</vt:lpstr>
      <vt:lpstr>Liberation Serif</vt:lpstr>
      <vt:lpstr>Mangal</vt:lpstr>
      <vt:lpstr>StarSymbol</vt:lpstr>
      <vt:lpstr>Times New Roman</vt:lpstr>
      <vt:lpstr>Office Theme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usuario</cp:lastModifiedBy>
  <cp:revision>87</cp:revision>
  <cp:lastPrinted>2019-10-01T16:19:00Z</cp:lastPrinted>
  <dcterms:modified xsi:type="dcterms:W3CDTF">2020-01-22T17:32:55Z</dcterms:modified>
</cp:coreProperties>
</file>